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630683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046558"/>
            <a:ext cx="7772400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1pPr>
            <a:lvl2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2pPr>
            <a:lvl3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3pPr>
            <a:lvl4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4pPr>
            <a:lvl5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5pPr>
            <a:lvl6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6pPr>
            <a:lvl7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7pPr>
            <a:lvl8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8pPr>
            <a:lvl9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182817"/>
            <a:ext cx="7772400" cy="838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None/>
              <a:defRPr/>
            </a:lvl1pPr>
            <a:lvl2pPr marL="0" indent="203200">
              <a:spcBef>
                <a:spcPts val="0"/>
              </a:spcBef>
              <a:buSzPct val="100000"/>
              <a:buNone/>
              <a:defRPr sz="3200"/>
            </a:lvl2pPr>
            <a:lvl3pPr marL="0" indent="203200">
              <a:spcBef>
                <a:spcPts val="0"/>
              </a:spcBef>
              <a:buSzPct val="100000"/>
              <a:buNone/>
              <a:defRPr sz="3200"/>
            </a:lvl3pPr>
            <a:lvl4pPr marL="0" indent="203200">
              <a:spcBef>
                <a:spcPts val="0"/>
              </a:spcBef>
              <a:buSzPct val="100000"/>
              <a:buNone/>
              <a:defRPr sz="3200"/>
            </a:lvl4pPr>
            <a:lvl5pPr marL="0" indent="203200">
              <a:spcBef>
                <a:spcPts val="0"/>
              </a:spcBef>
              <a:buSzPct val="100000"/>
              <a:buNone/>
              <a:defRPr sz="3200"/>
            </a:lvl5pPr>
            <a:lvl6pPr marL="0" indent="203200">
              <a:spcBef>
                <a:spcPts val="0"/>
              </a:spcBef>
              <a:buSzPct val="100000"/>
              <a:buNone/>
              <a:defRPr sz="3200"/>
            </a:lvl6pPr>
            <a:lvl7pPr marL="0" indent="203200">
              <a:spcBef>
                <a:spcPts val="0"/>
              </a:spcBef>
              <a:buSzPct val="100000"/>
              <a:buNone/>
              <a:defRPr sz="3200"/>
            </a:lvl7pPr>
            <a:lvl8pPr marL="0" indent="203200">
              <a:spcBef>
                <a:spcPts val="0"/>
              </a:spcBef>
              <a:buSzPct val="100000"/>
              <a:buNone/>
              <a:defRPr sz="3200"/>
            </a:lvl8pPr>
            <a:lvl9pPr marL="0" indent="203200">
              <a:spcBef>
                <a:spcPts val="0"/>
              </a:spcBef>
              <a:buSzPct val="100000"/>
              <a:buNone/>
              <a:defRPr sz="3200"/>
            </a:lvl9pPr>
          </a:lstStyle>
          <a:p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3461599"/>
            <a:ext cx="9144000" cy="1647971"/>
            <a:chOff x="0" y="3690482"/>
            <a:chExt cx="9144000" cy="850171"/>
          </a:xfrm>
        </p:grpSpPr>
        <p:sp>
          <p:nvSpPr>
            <p:cNvPr id="12" name="Shape 12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>
                <a:solidFill>
                  <a:srgbClr val="FFA711"/>
                </a:solidFill>
              </a:defRPr>
            </a:lvl1pPr>
            <a:lvl2pPr>
              <a:defRPr>
                <a:solidFill>
                  <a:srgbClr val="FFA711"/>
                </a:solidFill>
              </a:defRPr>
            </a:lvl2pPr>
            <a:lvl3pPr>
              <a:defRPr>
                <a:solidFill>
                  <a:srgbClr val="FFA711"/>
                </a:solidFill>
              </a:defRPr>
            </a:lvl3pPr>
            <a:lvl4pPr>
              <a:defRPr>
                <a:solidFill>
                  <a:srgbClr val="FFA711"/>
                </a:solidFill>
              </a:defRPr>
            </a:lvl4pPr>
            <a:lvl5pPr>
              <a:defRPr>
                <a:solidFill>
                  <a:srgbClr val="FFA711"/>
                </a:solidFill>
              </a:defRPr>
            </a:lvl5pPr>
            <a:lvl6pPr>
              <a:defRPr>
                <a:solidFill>
                  <a:srgbClr val="FFA711"/>
                </a:solidFill>
              </a:defRPr>
            </a:lvl6pPr>
            <a:lvl7pPr>
              <a:defRPr>
                <a:solidFill>
                  <a:srgbClr val="FFA711"/>
                </a:solidFill>
              </a:defRPr>
            </a:lvl7pPr>
            <a:lvl8pPr>
              <a:defRPr>
                <a:solidFill>
                  <a:srgbClr val="FFA711"/>
                </a:solidFill>
              </a:defRPr>
            </a:lvl8pPr>
            <a:lvl9pPr>
              <a:defRPr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grpSp>
        <p:nvGrpSpPr>
          <p:cNvPr id="23" name="Shape 23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24" name="Shape 2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grpSp>
        <p:nvGrpSpPr>
          <p:cNvPr id="31" name="Shape 31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32" name="Shape 32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grpSp>
        <p:nvGrpSpPr>
          <p:cNvPr id="37" name="Shape 37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38" name="Shape 38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471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88900" algn="ctr">
              <a:buClr>
                <a:srgbClr val="FFA711"/>
              </a:buClr>
              <a:buSzPct val="100000"/>
              <a:buNone/>
              <a:defRPr sz="1400">
                <a:solidFill>
                  <a:srgbClr val="FFA711"/>
                </a:solidFill>
              </a:defRPr>
            </a:lvl1pPr>
          </a:lstStyle>
          <a:p>
            <a:endParaRPr/>
          </a:p>
        </p:txBody>
      </p:sp>
      <p:grpSp>
        <p:nvGrpSpPr>
          <p:cNvPr id="43" name="Shape 43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44" name="Shape 4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hape 48"/>
          <p:cNvGrpSpPr/>
          <p:nvPr/>
        </p:nvGrpSpPr>
        <p:grpSpPr>
          <a:xfrm>
            <a:off x="0" y="3461599"/>
            <a:ext cx="9144000" cy="1647971"/>
            <a:chOff x="0" y="3690482"/>
            <a:chExt cx="9144000" cy="850171"/>
          </a:xfrm>
        </p:grpSpPr>
        <p:sp>
          <p:nvSpPr>
            <p:cNvPr id="49" name="Shape 49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0F2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2"/>
              </a:buClr>
              <a:buSzPct val="100000"/>
              <a:buFont typeface="Georgia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107950"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76200">
              <a:spcBef>
                <a:spcPts val="480"/>
              </a:spcBef>
              <a:buClr>
                <a:schemeClr val="lt2"/>
              </a:buClr>
              <a:buSzPct val="100000"/>
              <a:buFont typeface="Georgia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990"/>
            <a:ext cx="9144000" cy="88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xchange.smarttech.com/#tab=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xpress.smarttech.com/?url=http://exchangedownloads.smarttech.com/public/content/dd/dd26d41d-fa67-484f-acd1-56b1e991a5f5/gumball.notebook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280800" y="250059"/>
            <a:ext cx="7772400" cy="1102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6000"/>
              <a:t>Smartboard 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942300" y="1717198"/>
            <a:ext cx="7772400" cy="1159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Group 5 - Chuck Calvert, Deanna Crum, London Baker, Molly Aldridge, Kayla Pahl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What do you think?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lnSpc>
                <a:spcPct val="200000"/>
              </a:lnSpc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What are the pros and cons?</a:t>
            </a:r>
          </a:p>
          <a:p>
            <a:pPr marL="457200" lvl="0" indent="-431800" rtl="0">
              <a:lnSpc>
                <a:spcPct val="200000"/>
              </a:lnSpc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Let us know on twitter!</a:t>
            </a:r>
          </a:p>
          <a:p>
            <a:endParaRPr lang="en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Interaction 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9975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Early Childhood - morning meetings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AYA Science - Homeroom attendance</a:t>
            </a:r>
          </a:p>
          <a:p>
            <a:pPr marL="914400" lvl="1" indent="-406400" rtl="0"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Who’s here, lunch room count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Special Education - motor skills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Math - math problem solving races</a:t>
            </a:r>
          </a:p>
          <a:p>
            <a:pPr marL="457200" lvl="0" indent="-4318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Just for fun - All the students are engaged and pay attention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Justifications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Modern technology - many schools are moving to it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Effective learning 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Adaptable</a:t>
            </a:r>
          </a:p>
          <a:p>
            <a:pPr marL="457200" lvl="0" indent="-4318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User friendly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Problem Solving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Be used for every multiple intelligences theory a student has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Interaction helps involve the children (lectures suck!)</a:t>
            </a:r>
          </a:p>
          <a:p>
            <a:pPr marL="457200" lvl="0" indent="-4318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Being able to have fun learning - get up and move around, engage the students, interactive learning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Technology Requirements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Computer, software programs, projector, the ‘board’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Many schools need special funding to provide this product</a:t>
            </a:r>
          </a:p>
          <a:p>
            <a:pPr marL="457200" lvl="0" indent="-419100" rtl="0">
              <a:buClr>
                <a:schemeClr val="lt2"/>
              </a:buClr>
              <a:buSzPct val="156249"/>
              <a:buFont typeface="Arial"/>
              <a:buChar char="•"/>
            </a:pPr>
            <a:r>
              <a:rPr lang="en"/>
              <a:t>Knowledge of how to use the program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018003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DEMO TIME!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Ideas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http://exchange.smarttech.com/#tab=0</a:t>
            </a:r>
          </a:p>
          <a:p>
            <a:pPr marL="457200" lvl="0" indent="-317500" rtl="0">
              <a:buClr>
                <a:schemeClr val="lt2"/>
              </a:buClr>
              <a:buSzPct val="212121"/>
              <a:buFont typeface="Arial"/>
              <a:buChar char="•"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http://express.smarttech.com/?url=http://exchangedownloads.smarttech.com/public/content/dd/dd26d41d-fa67-484f-acd1-56b1e991a5f5/gumball.notebook#</a:t>
            </a:r>
          </a:p>
          <a:p>
            <a:pPr marL="457200" lvl="0" indent="-4318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Different schools have different reading programs and some come with interactive read alouds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Pros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Students don’t fall behind when they miss</a:t>
            </a:r>
          </a:p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Provides a lot of learning styles</a:t>
            </a:r>
          </a:p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Can be used at any grade level</a:t>
            </a:r>
          </a:p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Can convert handwriting into readable text</a:t>
            </a:r>
          </a:p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Saves all lessons-revisit lessons</a:t>
            </a:r>
          </a:p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Exposes students to technology</a:t>
            </a:r>
          </a:p>
          <a:p>
            <a:pPr marL="457200" lvl="0" indent="-4191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It’s FUN!</a:t>
            </a:r>
          </a:p>
        </p:txBody>
      </p:sp>
      <p:sp>
        <p:nvSpPr>
          <p:cNvPr id="101" name="Shape 101"/>
          <p:cNvSpPr/>
          <p:nvPr/>
        </p:nvSpPr>
        <p:spPr>
          <a:xfrm>
            <a:off x="2865800" y="4007250"/>
            <a:ext cx="460200" cy="459900"/>
          </a:xfrm>
          <a:prstGeom prst="smileyFace">
            <a:avLst>
              <a:gd name="adj" fmla="val 4653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Cons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Technological issues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Can be hard to write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Expensive</a:t>
            </a:r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Training sessions</a:t>
            </a:r>
          </a:p>
          <a:p>
            <a:pPr marL="457200" lvl="0" indent="-4318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Frustrating for the inexperienced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olor-strip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On-screen Show (16:9)</PresentationFormat>
  <Paragraphs>44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color-strip</vt:lpstr>
      <vt:lpstr>Smartboard </vt:lpstr>
      <vt:lpstr>Interaction </vt:lpstr>
      <vt:lpstr>Justifications</vt:lpstr>
      <vt:lpstr>Problem Solving</vt:lpstr>
      <vt:lpstr>Technology Requirements</vt:lpstr>
      <vt:lpstr>DEMO TIME!</vt:lpstr>
      <vt:lpstr>Ideas</vt:lpstr>
      <vt:lpstr>Pros</vt:lpstr>
      <vt:lpstr>Cons</vt:lpstr>
      <vt:lpstr>What do you think?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Smartboard </dc:title>
  <dc:creator>Chuck</dc:creator>
  <cp:lastModifiedBy>Chuck</cp:lastModifiedBy>
  <cp:revision>1</cp:revision>
  <dcterms:modified xsi:type="dcterms:W3CDTF">2013-10-16T01:14:44Z</dcterms:modified>
</cp:coreProperties>
</file>